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65" r:id="rId2"/>
    <p:sldMasterId id="2147483810" r:id="rId3"/>
  </p:sldMasterIdLst>
  <p:notesMasterIdLst>
    <p:notesMasterId r:id="rId18"/>
  </p:notesMasterIdLst>
  <p:handoutMasterIdLst>
    <p:handoutMasterId r:id="rId19"/>
  </p:handoutMasterIdLst>
  <p:sldIdLst>
    <p:sldId id="517" r:id="rId4"/>
    <p:sldId id="715" r:id="rId5"/>
    <p:sldId id="716" r:id="rId6"/>
    <p:sldId id="726" r:id="rId7"/>
    <p:sldId id="717" r:id="rId8"/>
    <p:sldId id="710" r:id="rId9"/>
    <p:sldId id="719" r:id="rId10"/>
    <p:sldId id="709" r:id="rId11"/>
    <p:sldId id="721" r:id="rId12"/>
    <p:sldId id="722" r:id="rId13"/>
    <p:sldId id="723" r:id="rId14"/>
    <p:sldId id="724" r:id="rId15"/>
    <p:sldId id="725" r:id="rId16"/>
    <p:sldId id="720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E3CEC7"/>
    <a:srgbClr val="008000"/>
    <a:srgbClr val="006600"/>
    <a:srgbClr val="00CC00"/>
    <a:srgbClr val="FFFFCC"/>
    <a:srgbClr val="FFFFFF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45" autoAdjust="0"/>
    <p:restoredTop sz="99885" autoAdjust="0"/>
  </p:normalViewPr>
  <p:slideViewPr>
    <p:cSldViewPr>
      <p:cViewPr varScale="1">
        <p:scale>
          <a:sx n="93" d="100"/>
          <a:sy n="93" d="100"/>
        </p:scale>
        <p:origin x="-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0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00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3FEE58F0-C246-4561-A1D9-6BC5F1C3D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58597"/>
            <a:ext cx="5852814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7E92E23D-D5DA-47E7-8F47-8C93F3CD5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DC1E5-00AF-46DB-801F-71020675325C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16013" y="954088"/>
            <a:ext cx="7596187" cy="304800"/>
            <a:chOff x="400" y="336"/>
            <a:chExt cx="5088" cy="192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3951" y="336"/>
              <a:ext cx="1537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 userDrawn="1"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4868863"/>
            <a:ext cx="1763713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12" descr="CNGSLOGO2-5X3X3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0731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57400" y="1268413"/>
            <a:ext cx="6629400" cy="208438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962400"/>
            <a:ext cx="6911975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A19A1-51C6-4AE3-93AF-FFABD50C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AF18-268A-4733-872E-DA966B552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77813"/>
            <a:ext cx="2017712" cy="6103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77813"/>
            <a:ext cx="5905500" cy="6103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EABA-CEF7-4437-9E83-609C1F4E5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277813"/>
            <a:ext cx="72723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E7A2-ED88-4BD3-9ED6-B56BEB1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6731-A6D9-4755-B847-A0CF3869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AAEE0-71EF-4E90-A6C4-A91C876B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E3E2-8DDA-4B22-8EE7-613B19A8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EB75-6A09-4CDC-941C-B17A6555E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01F0-84B4-4E93-9726-4FCDBB69C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9FBD-E5A1-42DF-85C8-438140FD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B903-9945-4D57-B31A-48F863610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2413"/>
            <a:ext cx="1981200" cy="2555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605588"/>
            <a:ext cx="2971800" cy="2524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605588"/>
            <a:ext cx="1905000" cy="2524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3434-3A7A-4AF6-A879-0FAE7E11D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D4A5-23E2-4BA7-999E-7E7144CF0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C7D15-4238-4F9C-888D-C13B4DE78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B2E82-00E0-45E7-BBE1-EE023221B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9396-7603-441B-8B51-A6C5D8C8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726731-A6D9-4755-B847-A0CF3869F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" y="990600"/>
            <a:ext cx="533400" cy="3581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531352" cy="5029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37E3E2-8DDA-4B22-8EE7-613B19A85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4191000" cy="5105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0" y="1371600"/>
            <a:ext cx="4299099" cy="5105399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990600"/>
            <a:ext cx="533400" cy="381000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915400" cy="6413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41910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953000" y="1676400"/>
            <a:ext cx="41910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013460"/>
            <a:ext cx="533400" cy="304800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2D01F0-84B4-4E93-9726-4FCDBB69C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90600"/>
            <a:ext cx="41910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953000" y="990600"/>
            <a:ext cx="41910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" y="990600"/>
            <a:ext cx="533400" cy="3581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B668-8850-40AF-942E-569E3A575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98B903-9945-4D57-B31A-48F863610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991600" cy="641350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013460"/>
            <a:ext cx="533400" cy="3048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1AD4A5-23E2-4BA7-999E-7E7144CF06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90600"/>
            <a:ext cx="1600200" cy="5410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0" y="990600"/>
            <a:ext cx="68580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F3C7D15-4238-4F9C-888D-C13B4DE78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013460"/>
            <a:ext cx="533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1B2E82-00E0-45E7-BBE1-EE023221B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F79396-7603-441B-8B51-A6C5D8C825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960812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84313"/>
            <a:ext cx="39624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2C19-05BE-4DFB-A8B8-1E04526F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700C-123E-459A-AD54-972F4A9F7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7813"/>
            <a:ext cx="72723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AEC3-DD2A-4269-A9B5-9A179831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7813"/>
            <a:ext cx="72723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4812-1AF8-4800-B5FC-3C084EC7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960812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84313"/>
            <a:ext cx="39624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0632-3979-4A32-899C-C6E8181EB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4"/>
            <a:ext cx="3854478" cy="4183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3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4267-F2ED-47DE-A04B-F1DFBA78B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2306-2366-425D-B0D9-8F14BED1F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CA9F-A743-4F7E-B1EE-51DE1CDE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AB1B-2B75-43E3-9A5F-106433FB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45EE-0FF4-401C-98FD-C9CF1310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0" y="1125538"/>
            <a:ext cx="609600" cy="5256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81000" y="1268413"/>
            <a:ext cx="8305800" cy="182562"/>
            <a:chOff x="240" y="893"/>
            <a:chExt cx="5232" cy="115"/>
          </a:xfrm>
        </p:grpSpPr>
        <p:sp>
          <p:nvSpPr>
            <p:cNvPr id="655364" name="Rectangle 4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5365" name="Line 5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49375" y="277813"/>
            <a:ext cx="72723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80756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5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02413"/>
            <a:ext cx="1981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65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5588"/>
            <a:ext cx="29718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65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055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DD398A0-6F83-48EF-B99F-2A2955537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55371" name="Line 11"/>
          <p:cNvSpPr>
            <a:spLocks noChangeShapeType="1"/>
          </p:cNvSpPr>
          <p:nvPr/>
        </p:nvSpPr>
        <p:spPr bwMode="auto">
          <a:xfrm>
            <a:off x="0" y="6381750"/>
            <a:ext cx="60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2" descr="CNGSLOGO2-5X3X3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10731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5F703D-3FC8-47FC-957B-51C077102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47800"/>
            <a:ext cx="8531352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00" y="1051560"/>
            <a:ext cx="8534400" cy="2438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5" r:id="rId14"/>
    <p:sldLayoutId id="2147483826" r:id="rId1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81000"/>
            <a:ext cx="73152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HIRADMAT In the </a:t>
            </a:r>
            <a:r>
              <a:rPr lang="en-US" sz="3600" b="1" dirty="0" smtClean="0">
                <a:solidFill>
                  <a:srgbClr val="FF0000"/>
                </a:solidFill>
              </a:rPr>
              <a:t>WANF</a:t>
            </a:r>
            <a:r>
              <a:rPr lang="en-US" sz="3600" b="1" dirty="0" smtClean="0"/>
              <a:t> Tunnel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			</a:t>
            </a:r>
            <a:r>
              <a:rPr lang="en-US" sz="2000" i="1" cap="small" dirty="0" smtClean="0"/>
              <a:t>I. </a:t>
            </a:r>
            <a:r>
              <a:rPr lang="en-US" sz="2000" i="1" cap="small" dirty="0" err="1" smtClean="0"/>
              <a:t>Efthymiopoulos</a:t>
            </a:r>
            <a:r>
              <a:rPr lang="en-US" sz="2000" i="1" cap="small" dirty="0" smtClean="0"/>
              <a:t>, EN/MEF</a:t>
            </a:r>
            <a:endParaRPr lang="en-US" sz="2000" i="1" cap="small" dirty="0" smtClean="0">
              <a:solidFill>
                <a:srgbClr val="00CC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886200"/>
            <a:ext cx="5486400" cy="2057400"/>
          </a:xfrm>
        </p:spPr>
        <p:txBody>
          <a:bodyPr>
            <a:noAutofit/>
          </a:bodyPr>
          <a:lstStyle/>
          <a:p>
            <a:pPr marL="228600" indent="-228600">
              <a:buFont typeface="Wingdings" pitchFamily="2" charset="2"/>
              <a:buChar char="q"/>
            </a:pPr>
            <a:r>
              <a:rPr lang="en-US" sz="1400" b="1" dirty="0" smtClean="0"/>
              <a:t>HIRADMAT-</a:t>
            </a:r>
            <a:r>
              <a:rPr lang="en-US" sz="1400" b="1" dirty="0" err="1" smtClean="0"/>
              <a:t>Exp.Area</a:t>
            </a:r>
            <a:r>
              <a:rPr lang="en-US" sz="1400" b="1" dirty="0" smtClean="0"/>
              <a:t> Working Group</a:t>
            </a:r>
          </a:p>
          <a:p>
            <a:pPr marL="685800" lvl="1" indent="-228600" algn="l">
              <a:buFont typeface="Wingdings" pitchFamily="2" charset="2"/>
              <a:buChar char="q"/>
            </a:pPr>
            <a:r>
              <a:rPr lang="en-US" sz="1400" b="1" dirty="0" smtClean="0"/>
              <a:t>EN/MEF :</a:t>
            </a:r>
            <a:r>
              <a:rPr lang="en-US" sz="1400" dirty="0" smtClean="0"/>
              <a:t> I. </a:t>
            </a:r>
            <a:r>
              <a:rPr lang="en-US" sz="1400" dirty="0" err="1" smtClean="0"/>
              <a:t>Efthymiopoulos</a:t>
            </a:r>
            <a:r>
              <a:rPr lang="en-US" sz="1400" dirty="0" smtClean="0"/>
              <a:t>, A. Pardons, </a:t>
            </a:r>
            <a:r>
              <a:rPr lang="en-US" sz="1400" dirty="0" err="1" smtClean="0"/>
              <a:t>M.Lazzaroni</a:t>
            </a:r>
            <a:r>
              <a:rPr lang="en-US" sz="1400" dirty="0" smtClean="0"/>
              <a:t>, N. Gilbert </a:t>
            </a:r>
            <a:endParaRPr lang="en-US" sz="1400" i="1" dirty="0" smtClean="0"/>
          </a:p>
          <a:p>
            <a:pPr marL="685800" lvl="1" indent="-228600" algn="l">
              <a:buFont typeface="Wingdings" pitchFamily="2" charset="2"/>
              <a:buChar char="q"/>
            </a:pPr>
            <a:r>
              <a:rPr lang="en-US" sz="1400" b="1" dirty="0" smtClean="0"/>
              <a:t>AB/SU : </a:t>
            </a:r>
            <a:r>
              <a:rPr lang="en-US" sz="1400" dirty="0" smtClean="0"/>
              <a:t>G. Roy, L. Bruno </a:t>
            </a:r>
            <a:endParaRPr lang="en-US" sz="1400" i="1" dirty="0" smtClean="0"/>
          </a:p>
          <a:p>
            <a:pPr marL="685800" lvl="1" indent="-228600" algn="l">
              <a:buFont typeface="Wingdings" pitchFamily="2" charset="2"/>
              <a:buChar char="q"/>
            </a:pPr>
            <a:r>
              <a:rPr lang="en-US" sz="1400" b="1" dirty="0" smtClean="0"/>
              <a:t>SC/RP : </a:t>
            </a:r>
            <a:r>
              <a:rPr lang="en-US" sz="1400" dirty="0" smtClean="0"/>
              <a:t>N. Conan, H. Vincke, D. Forkel-Wirth, L. Ulrici </a:t>
            </a:r>
          </a:p>
          <a:p>
            <a:pPr marL="685800" lvl="1" indent="-228600" algn="l">
              <a:buFont typeface="Wingdings" pitchFamily="2" charset="2"/>
              <a:buChar char="q"/>
            </a:pPr>
            <a:r>
              <a:rPr lang="en-US" sz="1400" b="1" dirty="0" smtClean="0"/>
              <a:t>EN/HE : </a:t>
            </a:r>
            <a:r>
              <a:rPr lang="en-US" sz="1400" dirty="0" smtClean="0"/>
              <a:t>A. Calderone, Y. Bernard, K. </a:t>
            </a:r>
            <a:r>
              <a:rPr lang="en-US" sz="1400" dirty="0" err="1" smtClean="0"/>
              <a:t>Kershow</a:t>
            </a:r>
            <a:endParaRPr lang="en-US" sz="1400" dirty="0" smtClean="0"/>
          </a:p>
          <a:p>
            <a:pPr marL="685800" lvl="1" indent="-228600" algn="l">
              <a:buFont typeface="Wingdings" pitchFamily="2" charset="2"/>
              <a:buChar char="q"/>
            </a:pPr>
            <a:r>
              <a:rPr lang="en-US" sz="1400" b="1" dirty="0" smtClean="0"/>
              <a:t>EN/CV : </a:t>
            </a:r>
            <a:r>
              <a:rPr lang="en-US" sz="1400" dirty="0" smtClean="0"/>
              <a:t>J. Inigo-Golfin</a:t>
            </a:r>
            <a:endParaRPr lang="en-US" sz="1400" b="1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629400" y="6021388"/>
            <a:ext cx="20574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 smtClean="0"/>
              <a:t>HIRADMAT Meeting</a:t>
            </a: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1000" dirty="0" smtClean="0"/>
              <a:t>CERN, January 26, 2009</a:t>
            </a:r>
            <a:endParaRPr lang="en-US" sz="1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1828800"/>
            <a:ext cx="7086600" cy="2057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28600" indent="-22860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Layout</a:t>
            </a:r>
          </a:p>
          <a:p>
            <a:pPr marL="685800" lvl="1" indent="-22860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i="1" dirty="0" smtClean="0">
                <a:latin typeface="Calibri" pitchFamily="34" charset="0"/>
              </a:rPr>
              <a:t>Preliminary study → discuss main issues, not technical details</a:t>
            </a:r>
          </a:p>
          <a:p>
            <a:pPr marL="228600" indent="-22860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i="1" dirty="0" smtClean="0">
                <a:latin typeface="Calibri" pitchFamily="34" charset="0"/>
              </a:rPr>
              <a:t>Dismantling of WANF → a possible (minimal) scenario</a:t>
            </a:r>
          </a:p>
          <a:p>
            <a:pPr marL="228600" indent="-22860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i="1" dirty="0" smtClean="0">
                <a:latin typeface="Calibri" pitchFamily="34" charset="0"/>
              </a:rPr>
              <a:t>Schedule &amp; budget envelop estimate</a:t>
            </a:r>
          </a:p>
          <a:p>
            <a:pPr marL="228600" indent="-22860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If not in WANF where else 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096000"/>
            <a:ext cx="2057401" cy="24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smtClean="0"/>
              <a:t>EDMS No : 984446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HIRADMAT in the WANF tunnel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Assuming WANF is the accepted location of the facility :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Project milestones:</a:t>
            </a:r>
          </a:p>
          <a:p>
            <a:pPr lvl="1"/>
            <a:r>
              <a:rPr lang="en-US" b="1" dirty="0" smtClean="0"/>
              <a:t>March’09 :</a:t>
            </a:r>
            <a:r>
              <a:rPr lang="en-US" dirty="0" smtClean="0"/>
              <a:t> prepare detailed study – review</a:t>
            </a:r>
          </a:p>
          <a:p>
            <a:pPr lvl="1"/>
            <a:r>
              <a:rPr lang="en-US" b="1" dirty="0" smtClean="0"/>
              <a:t>March’09-Sep’09 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Dismantling of WANF ; system/services maintenance</a:t>
            </a:r>
          </a:p>
          <a:p>
            <a:pPr lvl="2"/>
            <a:r>
              <a:rPr lang="en-US" dirty="0" smtClean="0"/>
              <a:t>Dump design, </a:t>
            </a:r>
            <a:r>
              <a:rPr lang="en-US" i="1" dirty="0" smtClean="0"/>
              <a:t>procurement, construction</a:t>
            </a:r>
          </a:p>
          <a:p>
            <a:pPr lvl="1"/>
            <a:r>
              <a:rPr lang="en-US" b="1" dirty="0" smtClean="0"/>
              <a:t>Sep’09 – shutdown : </a:t>
            </a:r>
            <a:r>
              <a:rPr lang="en-US" dirty="0" smtClean="0"/>
              <a:t>limited access due to LHC operation</a:t>
            </a:r>
          </a:p>
          <a:p>
            <a:pPr lvl="1"/>
            <a:r>
              <a:rPr lang="en-US" b="1" dirty="0" smtClean="0"/>
              <a:t>&gt;Shutdown’09 : </a:t>
            </a:r>
            <a:r>
              <a:rPr lang="en-US" dirty="0" smtClean="0"/>
              <a:t>installation</a:t>
            </a:r>
          </a:p>
          <a:p>
            <a:pPr lvl="1"/>
            <a:r>
              <a:rPr lang="en-US" b="1" dirty="0" smtClean="0"/>
              <a:t>October ’10 : </a:t>
            </a:r>
            <a:r>
              <a:rPr lang="en-US" dirty="0" smtClean="0"/>
              <a:t>facility ready for beam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Tendering &amp; Finance committee will be an important factors in the planning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Resources in various groups must be discussed/agreed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HIRADMAT in the WANF tunnel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These are preliminary estimates without detailed analysis of the works</a:t>
            </a:r>
          </a:p>
          <a:p>
            <a:pPr lvl="1"/>
            <a:r>
              <a:rPr lang="en-US" dirty="0" smtClean="0"/>
              <a:t>No (known) contingency added</a:t>
            </a:r>
          </a:p>
          <a:p>
            <a:pPr lvl="1"/>
            <a:r>
              <a:rPr lang="en-US" dirty="0" smtClean="0"/>
              <a:t>The items in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may be staged</a:t>
            </a:r>
          </a:p>
          <a:p>
            <a:pPr lvl="1"/>
            <a:r>
              <a:rPr lang="en-US" dirty="0" smtClean="0"/>
              <a:t>The status of services (ventilation, electricity, cooling, etc.) will be defined following inspections in situ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clean-up, conditioning (and dismantling) of WANF equipment will be done by a specialized company</a:t>
            </a:r>
          </a:p>
          <a:p>
            <a:pPr lvl="1"/>
            <a:r>
              <a:rPr lang="en-US" dirty="0" smtClean="0"/>
              <a:t>Few contacts already; specs and tendering in preparation</a:t>
            </a:r>
          </a:p>
          <a:p>
            <a:pPr lvl="1"/>
            <a:r>
              <a:rPr lang="en-US" dirty="0" smtClean="0"/>
              <a:t>The dismantling procedure will be defined and agreed by safety officials and RP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Need the “green light” to advance the studies and come with a better estimate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CC0099"/>
                </a:solidFill>
              </a:rPr>
              <a:t>The dismantling cost of HIRADMAT includes dismantling of all WANF items </a:t>
            </a:r>
          </a:p>
          <a:p>
            <a:pPr lvl="1"/>
            <a:r>
              <a:rPr lang="en-US" dirty="0" smtClean="0"/>
              <a:t>Would very much depend on the operation of the facility, materials used, etc.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Budget envelop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0917" y="1371600"/>
            <a:ext cx="338836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HIRADMAT: if not in WANF where else?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TCC1, around T1 target area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 rot="285818">
            <a:off x="6324600" y="3733800"/>
            <a:ext cx="1600200" cy="304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285818">
            <a:off x="6629400" y="4057650"/>
            <a:ext cx="1600200" cy="304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285818">
            <a:off x="3505200" y="3489325"/>
            <a:ext cx="2208213" cy="533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10400" y="44196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25908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4800" y="32766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Line Callout 1 (Accent Bar) 15"/>
          <p:cNvSpPr/>
          <p:nvPr/>
        </p:nvSpPr>
        <p:spPr>
          <a:xfrm>
            <a:off x="533400" y="1905000"/>
            <a:ext cx="1524000" cy="685800"/>
          </a:xfrm>
          <a:prstGeom prst="accentCallout1">
            <a:avLst>
              <a:gd name="adj1" fmla="val 7212"/>
              <a:gd name="adj2" fmla="val 105898"/>
              <a:gd name="adj3" fmla="val 241580"/>
              <a:gd name="adj4" fmla="val 233367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Option-B</a:t>
            </a:r>
          </a:p>
          <a:p>
            <a:pPr marL="228600" indent="-22860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Downstream the T1 target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Line Callout 1 (Accent Bar) 16"/>
          <p:cNvSpPr/>
          <p:nvPr/>
        </p:nvSpPr>
        <p:spPr>
          <a:xfrm>
            <a:off x="3810000" y="4343400"/>
            <a:ext cx="1447800" cy="609600"/>
          </a:xfrm>
          <a:prstGeom prst="accentCallout1">
            <a:avLst>
              <a:gd name="adj1" fmla="val 7212"/>
              <a:gd name="adj2" fmla="val 105898"/>
              <a:gd name="adj3" fmla="val -86384"/>
              <a:gd name="adj4" fmla="val 184804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/>
            <a:r>
              <a:rPr lang="en-US" sz="1400" b="1" dirty="0" smtClean="0">
                <a:solidFill>
                  <a:schemeClr val="accent2"/>
                </a:solidFill>
              </a:rPr>
              <a:t>Option-C</a:t>
            </a:r>
          </a:p>
          <a:p>
            <a:pPr marL="228600" indent="-22860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Upstream part of TT61 tunnel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Line Callout 1 (Accent Bar) 17"/>
          <p:cNvSpPr/>
          <p:nvPr/>
        </p:nvSpPr>
        <p:spPr>
          <a:xfrm>
            <a:off x="5791200" y="5562600"/>
            <a:ext cx="1676400" cy="609600"/>
          </a:xfrm>
          <a:prstGeom prst="accentCallout1">
            <a:avLst>
              <a:gd name="adj1" fmla="val 30256"/>
              <a:gd name="adj2" fmla="val 109903"/>
              <a:gd name="adj3" fmla="val -202145"/>
              <a:gd name="adj4" fmla="val 133398"/>
            </a:avLst>
          </a:prstGeom>
          <a:solidFill>
            <a:srgbClr val="FFFFFF"/>
          </a:solidFill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/>
            <a:r>
              <a:rPr lang="en-US" sz="1100" b="1" dirty="0" smtClean="0">
                <a:solidFill>
                  <a:srgbClr val="00B050"/>
                </a:solidFill>
              </a:rPr>
              <a:t>Option-A</a:t>
            </a:r>
          </a:p>
          <a:p>
            <a:pPr marL="228600" indent="-22860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</a:rPr>
              <a:t>Old WANF tunnel (half)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1371600"/>
            <a:ext cx="36576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Option-C </a:t>
            </a:r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/>
              <a:t>Clean tunnel to work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/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/>
              <a:t>Close to TI2 line; possible to move further downstream, however the tunnel has very steep slope (8%)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/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/>
              <a:t>Relatively narrow tunnel ; difficult to put lateral shielding and manipulate large objects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/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/>
              <a:t>Difficult access conditions in the area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/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>
                <a:solidFill>
                  <a:srgbClr val="FF0000"/>
                </a:solidFill>
              </a:rPr>
              <a:t>Ventilation: SPS exhaust goes through TT61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3733800"/>
            <a:ext cx="30480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Option-B</a:t>
            </a:r>
            <a:endParaRPr lang="en-US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/>
              <a:t>Free area of &gt;10m downstream T1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/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/>
              <a:t>Two measurement positions possible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/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/>
              <a:t>Locations for electronics in downstream areas + TT61</a:t>
            </a: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>
                <a:solidFill>
                  <a:srgbClr val="FF0000"/>
                </a:solidFill>
              </a:rPr>
              <a:t>No crane available</a:t>
            </a:r>
            <a:r>
              <a:rPr lang="en-US" sz="1000" dirty="0" smtClean="0"/>
              <a:t>, remote handling to be done with rail system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>
                <a:solidFill>
                  <a:srgbClr val="FF0000"/>
                </a:solidFill>
              </a:rPr>
              <a:t>Dismantling of T1 elements (head)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>
                <a:solidFill>
                  <a:srgbClr val="FF0000"/>
                </a:solidFill>
              </a:rPr>
              <a:t>Ventilation: TCC6 serves as the exhaust of SPS via TT61</a:t>
            </a:r>
          </a:p>
          <a:p>
            <a:pPr marL="685800" lvl="1" indent="-228600">
              <a:buFont typeface="Wingdings" pitchFamily="2" charset="2"/>
              <a:buChar char="q"/>
            </a:pPr>
            <a:r>
              <a:rPr lang="en-US" sz="1000" dirty="0" smtClean="0"/>
              <a:t>Separate volume for HIRADMAT?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>
                <a:solidFill>
                  <a:srgbClr val="FF0000"/>
                </a:solidFill>
              </a:rPr>
              <a:t>Radiation in downstream areas,  and TI2/LHC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HIRADMAT in the WANF tunnel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HIRADMAT is an important facility for key components of LHC and its upgrades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presented implementation in the WANF tunnel satisfies all the requirements, and is in agreement with RP and safety guidelines</a:t>
            </a:r>
          </a:p>
          <a:p>
            <a:pPr lvl="1"/>
            <a:r>
              <a:rPr lang="en-US" dirty="0" smtClean="0"/>
              <a:t>The required (partial)dismantling of WANF is certainly an issue, however not significantly different from other works in the tunnels</a:t>
            </a:r>
          </a:p>
          <a:p>
            <a:pPr lvl="1"/>
            <a:r>
              <a:rPr lang="en-US" dirty="0" smtClean="0"/>
              <a:t>The other options (TCC6, TT61) would compromise the operation of the facility, most likely without major gain in cost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To advance the studies and come with better budget estimate and planning, resources from several groups must be allocated to the project. Therefore the presentation today!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37E3E2-8DDA-4B22-8EE7-613B19A855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TCC6/WANF complex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Layout – today’s status</a:t>
            </a:r>
            <a:endParaRPr lang="en-US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981200"/>
            <a:ext cx="8531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Callout 1 (Accent Bar) 7"/>
          <p:cNvSpPr/>
          <p:nvPr/>
        </p:nvSpPr>
        <p:spPr>
          <a:xfrm>
            <a:off x="3581400" y="1676400"/>
            <a:ext cx="1295400" cy="233910"/>
          </a:xfrm>
          <a:prstGeom prst="accentCallout1">
            <a:avLst>
              <a:gd name="adj1" fmla="val 33735"/>
              <a:gd name="adj2" fmla="val -3299"/>
              <a:gd name="adj3" fmla="val 458276"/>
              <a:gd name="adj4" fmla="val -6180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indent="111125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TI2 line to LHC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4419600" y="2057400"/>
            <a:ext cx="3429000" cy="233910"/>
          </a:xfrm>
          <a:prstGeom prst="accentCallout1">
            <a:avLst>
              <a:gd name="adj1" fmla="val 23880"/>
              <a:gd name="adj2" fmla="val -1519"/>
              <a:gd name="adj3" fmla="val 528462"/>
              <a:gd name="adj4" fmla="val -2518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marL="111125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TT61 tunnel – old extraction to West Area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5257800" y="2743200"/>
            <a:ext cx="3581400" cy="233910"/>
          </a:xfrm>
          <a:prstGeom prst="accentCallout1">
            <a:avLst>
              <a:gd name="adj1" fmla="val 34235"/>
              <a:gd name="adj2" fmla="val -3312"/>
              <a:gd name="adj3" fmla="val 412436"/>
              <a:gd name="adj4" fmla="val -3666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marL="111125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WANF tunnel :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T9 target &amp; Secondary beam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46321">
            <a:off x="237108" y="3257640"/>
            <a:ext cx="2667000" cy="304800"/>
          </a:xfrm>
          <a:prstGeom prst="rect">
            <a:avLst/>
          </a:prstGeom>
          <a:solidFill>
            <a:srgbClr val="E3CEC7">
              <a:alpha val="50196"/>
            </a:srgb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1 (Accent Bar) 12"/>
          <p:cNvSpPr/>
          <p:nvPr/>
        </p:nvSpPr>
        <p:spPr>
          <a:xfrm>
            <a:off x="2133600" y="4800600"/>
            <a:ext cx="1219200" cy="387798"/>
          </a:xfrm>
          <a:prstGeom prst="accentCallout1">
            <a:avLst>
              <a:gd name="adj1" fmla="val 58556"/>
              <a:gd name="adj2" fmla="val -2781"/>
              <a:gd name="adj3" fmla="val -305680"/>
              <a:gd name="adj4" fmla="val -42706"/>
            </a:avLst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marL="111125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Old proton beam </a:t>
            </a:r>
            <a:r>
              <a:rPr lang="en-US" sz="1200" i="1" dirty="0" smtClean="0">
                <a:solidFill>
                  <a:schemeClr val="tx1"/>
                </a:solidFill>
                <a:latin typeface="Calibri" pitchFamily="34" charset="0"/>
              </a:rPr>
              <a:t>(dismounted)</a:t>
            </a:r>
          </a:p>
        </p:txBody>
      </p:sp>
      <p:sp>
        <p:nvSpPr>
          <p:cNvPr id="14" name="Line Callout 1 (Accent Bar) 13"/>
          <p:cNvSpPr/>
          <p:nvPr/>
        </p:nvSpPr>
        <p:spPr>
          <a:xfrm>
            <a:off x="1447800" y="1600200"/>
            <a:ext cx="914400" cy="233910"/>
          </a:xfrm>
          <a:prstGeom prst="accentCallout1">
            <a:avLst>
              <a:gd name="adj1" fmla="val 70570"/>
              <a:gd name="adj2" fmla="val -3648"/>
              <a:gd name="adj3" fmla="val 549096"/>
              <a:gd name="adj4" fmla="val -11830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marL="111125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T1 target</a:t>
            </a:r>
            <a:endParaRPr lang="en-US" sz="14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418368">
            <a:off x="4048582" y="3826205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Horn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62253">
            <a:off x="5181600" y="3986444"/>
            <a:ext cx="5289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He tank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97613">
            <a:off x="7096148" y="4217392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Horn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61366">
            <a:off x="6027188" y="4158021"/>
            <a:ext cx="8335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Fe-shielding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83960">
            <a:off x="7620000" y="4289039"/>
            <a:ext cx="5370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He-tank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4888468"/>
            <a:ext cx="5722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Intensity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Monitor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4191000"/>
            <a:ext cx="43441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Decay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Tube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>
            <a:stCxn id="29" idx="0"/>
          </p:cNvCxnSpPr>
          <p:nvPr/>
        </p:nvCxnSpPr>
        <p:spPr>
          <a:xfrm rot="5400000" flipH="1" flipV="1">
            <a:off x="8176334" y="4682803"/>
            <a:ext cx="392668" cy="18663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62253">
            <a:off x="3152795" y="3829890"/>
            <a:ext cx="17953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T9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418368">
            <a:off x="3437785" y="3849114"/>
            <a:ext cx="65562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collimator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5467" y="5353889"/>
            <a:ext cx="24670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BA7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Access shaft (material &amp; personnel) 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TCC6/WANF complex</a:t>
            </a:r>
            <a:endParaRPr lang="en-US" dirty="0"/>
          </a:p>
        </p:txBody>
      </p:sp>
      <p:pic>
        <p:nvPicPr>
          <p:cNvPr id="11" name="Content Placeholder 10" descr="IMG_0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401492" cy="3200400"/>
          </a:xfrm>
        </p:spPr>
      </p:pic>
      <p:pic>
        <p:nvPicPr>
          <p:cNvPr id="12" name="Content Placeholder 11" descr="IMG_003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8116" y="2971800"/>
            <a:ext cx="4715884" cy="3429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WANF Tunnel during installation - 1992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TCC6/WANF complex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" name="Content Placeholder 12" descr="IMG_00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82915" y="1569720"/>
            <a:ext cx="6790944" cy="463296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WANF Tunnel during installation - 1992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TCC6/WANF complex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WANF tunnel – September’08</a:t>
            </a:r>
            <a:endParaRPr lang="en-US" dirty="0"/>
          </a:p>
        </p:txBody>
      </p:sp>
      <p:pic>
        <p:nvPicPr>
          <p:cNvPr id="13" name="Content Placeholder 12" descr="Picture 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80000" y="1371600"/>
            <a:ext cx="3829050" cy="5105400"/>
          </a:xfrm>
        </p:spPr>
      </p:pic>
      <p:pic>
        <p:nvPicPr>
          <p:cNvPr id="8" name="Content Placeholder 7" descr="Picture 03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5384800" cy="4038600"/>
          </a:xfrm>
        </p:spPr>
      </p:pic>
      <p:sp>
        <p:nvSpPr>
          <p:cNvPr id="9" name="Line Callout 1 (Accent Bar) 8"/>
          <p:cNvSpPr/>
          <p:nvPr/>
        </p:nvSpPr>
        <p:spPr>
          <a:xfrm>
            <a:off x="3505200" y="2209800"/>
            <a:ext cx="914400" cy="233910"/>
          </a:xfrm>
          <a:prstGeom prst="accentCallout1">
            <a:avLst>
              <a:gd name="adj1" fmla="val 23880"/>
              <a:gd name="adj2" fmla="val -1519"/>
              <a:gd name="adj3" fmla="val 374065"/>
              <a:gd name="adj4" fmla="val -7622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marL="111125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T9 target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Line Callout 1 (Accent Bar) 10"/>
          <p:cNvSpPr/>
          <p:nvPr/>
        </p:nvSpPr>
        <p:spPr>
          <a:xfrm>
            <a:off x="6553200" y="1600200"/>
            <a:ext cx="914400" cy="233910"/>
          </a:xfrm>
          <a:prstGeom prst="accentCallout1">
            <a:avLst>
              <a:gd name="adj1" fmla="val 69871"/>
              <a:gd name="adj2" fmla="val 102683"/>
              <a:gd name="adj3" fmla="val 508751"/>
              <a:gd name="adj4" fmla="val 19184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marL="111125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He-tank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High-Power Radiation Facility (HIRADMAT)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</p:nvPr>
        </p:nvGraphicFramePr>
        <p:xfrm>
          <a:off x="533400" y="1828800"/>
          <a:ext cx="4038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Value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Times"/>
                          <a:ea typeface="Times New Roman"/>
                          <a:cs typeface="Times New Roman"/>
                        </a:rPr>
                        <a:t>Experiments</a:t>
                      </a:r>
                      <a:r>
                        <a:rPr lang="en-GB" sz="1100" baseline="0" dirty="0" smtClean="0"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dirty="0" smtClean="0">
                          <a:latin typeface="Times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Maximum intensity per experiment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×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1100" baseline="300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 protons</a:t>
                      </a:r>
                    </a:p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&lt;30 full intensity pulses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Waiting time after experiment for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de-installation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≥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 weeks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Access during experiment (except urgent interventions)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Control of experiment and data taking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remote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Maximum intensity per year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×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1100" baseline="3000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 protons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2"/>
          </p:nvPr>
        </p:nvGraphicFramePr>
        <p:xfrm>
          <a:off x="4724400" y="1803400"/>
          <a:ext cx="41910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Value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6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latin typeface="Times"/>
                          <a:ea typeface="Times New Roman"/>
                          <a:cs typeface="Times New Roman"/>
                        </a:rPr>
                        <a:t>Installed experiments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b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72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Material exposed to beam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Times"/>
                          <a:ea typeface="Times New Roman"/>
                          <a:cs typeface="Times"/>
                        </a:rPr>
                        <a:t>C, CFC, Cu, W, </a:t>
                      </a:r>
                      <a:r>
                        <a:rPr lang="en-US" sz="1100" b="0" dirty="0" err="1">
                          <a:latin typeface="Times"/>
                          <a:ea typeface="Times New Roman"/>
                          <a:cs typeface="Times"/>
                        </a:rPr>
                        <a:t>hBN</a:t>
                      </a:r>
                      <a:r>
                        <a:rPr lang="en-US" sz="1100" b="0" dirty="0">
                          <a:latin typeface="Times"/>
                          <a:ea typeface="Times New Roman"/>
                          <a:cs typeface="Times"/>
                        </a:rPr>
                        <a:t>, Al, Be</a:t>
                      </a:r>
                      <a:r>
                        <a:rPr lang="en-US" sz="1100" b="0" dirty="0" smtClean="0">
                          <a:latin typeface="Times"/>
                          <a:ea typeface="Times New Roman"/>
                          <a:cs typeface="Times"/>
                        </a:rPr>
                        <a:t>,</a:t>
                      </a:r>
                      <a:r>
                        <a:rPr lang="en-US" sz="1100" b="0" baseline="0" dirty="0" smtClean="0">
                          <a:latin typeface="Times"/>
                          <a:ea typeface="Times New Roman"/>
                          <a:cs typeface="Times"/>
                        </a:rPr>
                        <a:t> …,</a:t>
                      </a:r>
                      <a:r>
                        <a:rPr lang="it-IT" sz="1100" b="0" dirty="0" smtClean="0">
                          <a:latin typeface="Times"/>
                          <a:ea typeface="Times New Roman"/>
                          <a:cs typeface="Times"/>
                        </a:rPr>
                        <a:t> advanced composite materials</a:t>
                      </a:r>
                      <a:endParaRPr lang="en-US" sz="1100" b="0" baseline="0" dirty="0" smtClean="0">
                        <a:latin typeface="Times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Volume of exposed material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"/>
                        </a:rPr>
                        <a:t>≤ </a:t>
                      </a:r>
                      <a:r>
                        <a:rPr lang="en-GB" sz="1100" b="0" dirty="0" smtClean="0">
                          <a:latin typeface="Times"/>
                          <a:ea typeface="Times New Roman"/>
                          <a:cs typeface="Times"/>
                        </a:rPr>
                        <a:t>16,800 </a:t>
                      </a:r>
                      <a:r>
                        <a:rPr lang="en-GB" sz="1100" b="0" dirty="0" smtClean="0">
                          <a:latin typeface="Times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GB" sz="1100" b="0" baseline="30000" dirty="0" smtClean="0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76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Equipment </a:t>
                      </a: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size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Length (flange-to-flange)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Width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Height below beam line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Height</a:t>
                      </a:r>
                      <a:r>
                        <a:rPr lang="en-GB" sz="1100" b="0" baseline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above beam line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GB" sz="1100" b="0" dirty="0" smtClean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"/>
                      </a:endParaRPr>
                    </a:p>
                    <a:p>
                      <a:pPr marL="115888" marR="0" indent="-115888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≤ 7.0 m</a:t>
                      </a:r>
                    </a:p>
                    <a:p>
                      <a:pPr marL="115888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≤ 1.0 m</a:t>
                      </a:r>
                    </a:p>
                    <a:p>
                      <a:pPr marL="115888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1.1 m</a:t>
                      </a:r>
                    </a:p>
                    <a:p>
                      <a:pPr marL="115888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≤ 0.8 m</a:t>
                      </a:r>
                    </a:p>
                    <a:p>
                      <a:pPr marL="115888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GB" sz="11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</a:tr>
              <a:tr h="14732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≤</a:t>
                      </a:r>
                      <a:r>
                        <a:rPr lang="en-GB" sz="1100" b="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b="0" dirty="0" smtClean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4,000 kg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08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Handling zone (L </a:t>
                      </a:r>
                      <a:r>
                        <a:rPr lang="en-GB" sz="1100" b="0" dirty="0">
                          <a:latin typeface="Times"/>
                          <a:ea typeface="Times New Roman"/>
                          <a:cs typeface="Times"/>
                        </a:rPr>
                        <a:t>× W × H)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"/>
                        </a:rPr>
                        <a:t>15 </a:t>
                      </a: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 2.0 </a:t>
                      </a: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b="0" dirty="0" smtClean="0">
                          <a:latin typeface="Times"/>
                          <a:ea typeface="Times New Roman"/>
                          <a:cs typeface="Times New Roman"/>
                        </a:rPr>
                        <a:t>2.2 m</a:t>
                      </a:r>
                      <a:r>
                        <a:rPr lang="en-GB" sz="1100" b="0" baseline="30000" dirty="0" smtClean="0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Equipment support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"/>
                        </a:rPr>
                        <a:t>comes with experiment – </a:t>
                      </a:r>
                      <a:r>
                        <a:rPr lang="en-GB" sz="1100" b="0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"/>
                        </a:rPr>
                        <a:t>quick installation interface required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00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Cool-down space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"/>
                        </a:rPr>
                        <a:t>see equipment size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76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 New Roman"/>
                        </a:rPr>
                        <a:t>Crane support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>
                          <a:latin typeface="Times"/>
                          <a:ea typeface="Times New Roman"/>
                          <a:cs typeface="Times"/>
                        </a:rPr>
                        <a:t>mobile cranes sufficient</a:t>
                      </a:r>
                      <a:endParaRPr lang="en-US" sz="1100" b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>
                          <a:latin typeface="Times"/>
                          <a:ea typeface="Times New Roman"/>
                          <a:cs typeface="Times New Roman"/>
                        </a:rPr>
                        <a:t>Handling</a:t>
                      </a:r>
                      <a:endParaRPr lang="en-US" sz="1100" b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Times"/>
                          <a:ea typeface="Times New Roman"/>
                          <a:cs typeface="Times"/>
                        </a:rPr>
                        <a:t>no full remote handling, prepare fast handling (e.g. rails)</a:t>
                      </a:r>
                      <a:endParaRPr lang="en-US" sz="11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22" name="Date Placeholder 3"/>
          <p:cNvSpPr>
            <a:spLocks noGrp="1"/>
          </p:cNvSpPr>
          <p:nvPr>
            <p:ph type="dt" sz="half" idx="15"/>
          </p:nvPr>
        </p:nvSpPr>
        <p:spPr>
          <a:noFill/>
        </p:spPr>
        <p:txBody>
          <a:bodyPr/>
          <a:lstStyle/>
          <a:p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1BE3434-3A7A-4AF6-A879-0FAE7E11D1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Design parameters for the experimental area</a:t>
            </a:r>
            <a:endParaRPr lang="en-US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12648" y="1371600"/>
            <a:ext cx="8531352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Specification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document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09600" y="4191000"/>
            <a:ext cx="39624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000" noProof="0" dirty="0" smtClean="0">
                <a:latin typeface="Calibri" pitchFamily="34" charset="0"/>
              </a:rPr>
              <a:t>Additional requirements for the exp. area will depend on the type of equipment and test planned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Safety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 and RP constraints should come in addition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09600" y="5638800"/>
            <a:ext cx="83058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Discussions within the WG – major issues presented today, details to come with the technical design of the facility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39" y="1143000"/>
            <a:ext cx="91120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HIRADMAT in the WANF tunnel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Layout proposal</a:t>
            </a:r>
            <a:endParaRPr lang="en-US" dirty="0"/>
          </a:p>
        </p:txBody>
      </p:sp>
      <p:sp>
        <p:nvSpPr>
          <p:cNvPr id="8" name="Content Placeholder 22"/>
          <p:cNvSpPr txBox="1">
            <a:spLocks/>
          </p:cNvSpPr>
          <p:nvPr/>
        </p:nvSpPr>
        <p:spPr>
          <a:xfrm>
            <a:off x="0" y="4953000"/>
            <a:ext cx="4572000" cy="19050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Test area upstream the T9 target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Convert T9 to a beam dump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Remove target head and replace with special blocks like in CNGS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hadron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stop: Graphite core, Al plates with cooling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 lateral shielding (concrete)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Reuse blocks from T1 (TAX area) to add downstream shielding</a:t>
            </a:r>
          </a:p>
        </p:txBody>
      </p:sp>
      <p:sp>
        <p:nvSpPr>
          <p:cNvPr id="10" name="Content Placeholder 22"/>
          <p:cNvSpPr txBox="1">
            <a:spLocks/>
          </p:cNvSpPr>
          <p:nvPr/>
        </p:nvSpPr>
        <p:spPr>
          <a:xfrm>
            <a:off x="4648200" y="3962400"/>
            <a:ext cx="4343400" cy="2057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>
            <a:normAutofit fontScale="6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Cleanup the whole tunnel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Dismantle/condition WANF equipment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Horns/He-tanks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could be stored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locally until disposal path (and budget) agreed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Move the rest to waste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Maintain escape passage from tunnel end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HIRADMAT in the WANF tunnel</a:t>
            </a:r>
            <a:endParaRPr lang="en-US" sz="3200" dirty="0" smtClean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434-3A7A-4AF6-A879-0FAE7E11D1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524000"/>
            <a:ext cx="8531352" cy="4876800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The WANF tunnel is perfectly adequate to the foreseen usage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/>
              <a:t>Test areas and nearby locations for irradiations with separate access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/>
              <a:t>Overhead crane with remote manipulation 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/>
              <a:t>Closed ventilation loop available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/>
              <a:t>Nearby areas for preparation/cool-down of test equipment</a:t>
            </a:r>
          </a:p>
          <a:p>
            <a:pPr lvl="0"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lvl="0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The (remaining) proton beam and WANF secondary beam has to be dismantled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rgbClr val="00B050"/>
                </a:solidFill>
              </a:rPr>
              <a:t>However </a:t>
            </a:r>
            <a:r>
              <a:rPr lang="en-US" sz="2800" dirty="0" smtClean="0">
                <a:solidFill>
                  <a:srgbClr val="00B050"/>
                </a:solidFill>
              </a:rPr>
              <a:t>WANF has been deteriorating for almost a decade, cleaning-up and re-using the tunnel for an irradiation facility is in the interest of the organization and RP guidelines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Dismantling the WANF secondary beam is feasible 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/>
              <a:t>Expected collective radiation dose not excessive compared to other works (more in </a:t>
            </a:r>
            <a:r>
              <a:rPr lang="en-US" sz="2500" dirty="0" err="1" smtClean="0"/>
              <a:t>H.Vincke’s</a:t>
            </a:r>
            <a:r>
              <a:rPr lang="en-US" sz="2500" dirty="0" smtClean="0"/>
              <a:t> talk)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/>
              <a:t>The equipment (horns, He-tanks, etc.) was designed to be easily dismountable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500" dirty="0" smtClean="0"/>
              <a:t>The T9 which is the “</a:t>
            </a:r>
            <a:r>
              <a:rPr lang="en-US" sz="2500" dirty="0" err="1" smtClean="0"/>
              <a:t>hotest</a:t>
            </a:r>
            <a:r>
              <a:rPr lang="en-US" sz="2500" dirty="0" smtClean="0"/>
              <a:t>” part will be re-used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Water infiltrations in the tunnel must be treated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T1 has to be dismantled (at least the downstream part) to allow easy access for installation and service of the new beam line equipment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Pros/cons of the proposal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HIRADMAT </a:t>
            </a:r>
            <a:r>
              <a:rPr lang="en-US" b="1" dirty="0" smtClean="0">
                <a:solidFill>
                  <a:srgbClr val="FF0000"/>
                </a:solidFill>
              </a:rPr>
              <a:t>Facility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HIRADMAT will be a </a:t>
            </a:r>
            <a:r>
              <a:rPr lang="en-US" b="1" dirty="0" smtClean="0">
                <a:solidFill>
                  <a:srgbClr val="0000FF"/>
                </a:solidFill>
              </a:rPr>
              <a:t>FACILITY</a:t>
            </a:r>
            <a:r>
              <a:rPr lang="en-US" dirty="0" smtClean="0">
                <a:solidFill>
                  <a:srgbClr val="0000FF"/>
                </a:solidFill>
              </a:rPr>
              <a:t> to run for the LHC lifetime (and beyond?)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Exp. Area must be carefully designed from the beginning to satisfy the needs for the future users</a:t>
            </a:r>
          </a:p>
          <a:p>
            <a:pPr lvl="1"/>
            <a:r>
              <a:rPr lang="en-US" dirty="0" smtClean="0"/>
              <a:t>This affect the services, installation, etc. that would be hard to add/modify afterwards due to radiation levels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M&amp;O costs and safety conditions should be included in the project</a:t>
            </a:r>
          </a:p>
          <a:p>
            <a:pPr lvl="1"/>
            <a:r>
              <a:rPr lang="en-US" dirty="0" smtClean="0"/>
              <a:t>Personnel access, external users, waste, etc.</a:t>
            </a:r>
          </a:p>
          <a:p>
            <a:pPr lvl="1"/>
            <a:r>
              <a:rPr lang="en-US" dirty="0" smtClean="0"/>
              <a:t>Surface labs/offices …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Operation/maintenance</a:t>
            </a:r>
            <a:endParaRPr lang="en-US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e-CARE08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Arial Unicode MS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ie-CARE08</Template>
  <TotalTime>1120</TotalTime>
  <Words>1292</Words>
  <Application>Microsoft Office PowerPoint</Application>
  <PresentationFormat>On-screen Show (4:3)</PresentationFormat>
  <Paragraphs>238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ie-CARE08</vt:lpstr>
      <vt:lpstr>Custom Design</vt:lpstr>
      <vt:lpstr>Median</vt:lpstr>
      <vt:lpstr>HIRADMAT In the WANF Tunnel    I. Efthymiopoulos, EN/MEF</vt:lpstr>
      <vt:lpstr>The TCC6/WANF complex</vt:lpstr>
      <vt:lpstr>The TCC6/WANF complex</vt:lpstr>
      <vt:lpstr>The TCC6/WANF complex</vt:lpstr>
      <vt:lpstr>The TCC6/WANF complex</vt:lpstr>
      <vt:lpstr>High-Power Radiation Facility (HIRADMAT)</vt:lpstr>
      <vt:lpstr>HIRADMAT in the WANF tunnel</vt:lpstr>
      <vt:lpstr>HIRADMAT in the WANF tunnel</vt:lpstr>
      <vt:lpstr>HIRADMAT Facility</vt:lpstr>
      <vt:lpstr>HIRADMAT in the WANF tunnel</vt:lpstr>
      <vt:lpstr>HIRADMAT in the WANF tunnel</vt:lpstr>
      <vt:lpstr>HIRADMAT: if not in WANF where else?</vt:lpstr>
      <vt:lpstr>HIRADMAT in the WANF tunnel</vt:lpstr>
      <vt:lpstr>Slide 14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HIRADMAT In the WANF Tunnel</dc:title>
  <dc:creator>efthymio</dc:creator>
  <cp:lastModifiedBy>efthymio</cp:lastModifiedBy>
  <cp:revision>118</cp:revision>
  <dcterms:created xsi:type="dcterms:W3CDTF">2009-01-22T22:24:03Z</dcterms:created>
  <dcterms:modified xsi:type="dcterms:W3CDTF">2009-01-26T15:22:33Z</dcterms:modified>
</cp:coreProperties>
</file>